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22088c4e984f46" /><Relationship Type="http://schemas.openxmlformats.org/officeDocument/2006/relationships/extended-properties" Target="/docProps/app.xml" Id="R425bff1a4b0e4340" /><Relationship Type="http://schemas.openxmlformats.org/officeDocument/2006/relationships/officeDocument" Target="/ppt/presentation.xml" Id="R55efc4b84997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527107247449c"/>
  </p:sldMasterIdLst>
  <p:notesMasterIdLst>
    <p:notesMasterId xmlns:r="http://schemas.openxmlformats.org/officeDocument/2006/relationships" r:id="R25627ed9f3ae4d08"/>
  </p:notesMasterIdLst>
  <p:sldIdLst>
    <p:sldId xmlns:r="http://schemas.openxmlformats.org/officeDocument/2006/relationships" id="256" r:id="R976bd2bbbd8a4a93"/>
    <p:sldId xmlns:r="http://schemas.openxmlformats.org/officeDocument/2006/relationships" id="257" r:id="R63df135974fb427a"/>
    <p:sldId xmlns:r="http://schemas.openxmlformats.org/officeDocument/2006/relationships" id="258" r:id="Re0b5d93a36774bc7"/>
    <p:sldId xmlns:r="http://schemas.openxmlformats.org/officeDocument/2006/relationships" id="259" r:id="Redc75aebf3294c47"/>
    <p:sldId xmlns:r="http://schemas.openxmlformats.org/officeDocument/2006/relationships" id="260" r:id="Rf6981343d50948aa"/>
    <p:sldId xmlns:r="http://schemas.openxmlformats.org/officeDocument/2006/relationships" id="261" r:id="R442360fdf1294f65"/>
    <p:sldId xmlns:r="http://schemas.openxmlformats.org/officeDocument/2006/relationships" id="262" r:id="R0bf2af469b3d4908"/>
    <p:sldId xmlns:r="http://schemas.openxmlformats.org/officeDocument/2006/relationships" id="263" r:id="R761fff6f01ae4b04"/>
    <p:sldId xmlns:r="http://schemas.openxmlformats.org/officeDocument/2006/relationships" id="264" r:id="Rddfdb8d65fee4d4a"/>
    <p:sldId xmlns:r="http://schemas.openxmlformats.org/officeDocument/2006/relationships" id="265" r:id="R0107c34da0f54a1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cb09955e92747d0" /><Relationship Type="http://schemas.openxmlformats.org/officeDocument/2006/relationships/slideMaster" Target="/ppt/slideMasters/slideMaster1.xml" Id="R098527107247449c" /><Relationship Type="http://schemas.openxmlformats.org/officeDocument/2006/relationships/notesMaster" Target="/ppt/notesMasters/notesMaster1.xml" Id="R25627ed9f3ae4d08" /><Relationship Type="http://schemas.openxmlformats.org/officeDocument/2006/relationships/presProps" Target="/ppt/presProps.xml" Id="R8bc4d9ccb99b454c" /><Relationship Type="http://schemas.openxmlformats.org/officeDocument/2006/relationships/tableStyles" Target="/ppt/tableStyles.xml" Id="Rf7296d3f7bc14193" /><Relationship Type="http://schemas.openxmlformats.org/officeDocument/2006/relationships/slide" Target="/ppt/slides/slide1.xml" Id="R976bd2bbbd8a4a93" /><Relationship Type="http://schemas.openxmlformats.org/officeDocument/2006/relationships/slide" Target="/ppt/slides/slide2.xml" Id="R63df135974fb427a" /><Relationship Type="http://schemas.openxmlformats.org/officeDocument/2006/relationships/slide" Target="/ppt/slides/slide3.xml" Id="Re0b5d93a36774bc7" /><Relationship Type="http://schemas.openxmlformats.org/officeDocument/2006/relationships/slide" Target="/ppt/slides/slide4.xml" Id="Redc75aebf3294c47" /><Relationship Type="http://schemas.openxmlformats.org/officeDocument/2006/relationships/slide" Target="/ppt/slides/slide5.xml" Id="Rf6981343d50948aa" /><Relationship Type="http://schemas.openxmlformats.org/officeDocument/2006/relationships/slide" Target="/ppt/slides/slide6.xml" Id="R442360fdf1294f65" /><Relationship Type="http://schemas.openxmlformats.org/officeDocument/2006/relationships/slide" Target="/ppt/slides/slide7.xml" Id="R0bf2af469b3d4908" /><Relationship Type="http://schemas.openxmlformats.org/officeDocument/2006/relationships/slide" Target="/ppt/slides/slide8.xml" Id="R761fff6f01ae4b04" /><Relationship Type="http://schemas.openxmlformats.org/officeDocument/2006/relationships/slide" Target="/ppt/slides/slide9.xml" Id="Rddfdb8d65fee4d4a" /><Relationship Type="http://schemas.openxmlformats.org/officeDocument/2006/relationships/slide" Target="/ppt/slides/slide10.xml" Id="R0107c34da0f54a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6ab1a2d6d0249d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f57b11986954488" /><Relationship Type="http://schemas.openxmlformats.org/officeDocument/2006/relationships/notesMaster" Target="/ppt/notesMasters/notesMaster1.xml" Id="R9a97b6784606477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8ba9715e4a94a59" /><Relationship Type="http://schemas.openxmlformats.org/officeDocument/2006/relationships/notesMaster" Target="/ppt/notesMasters/notesMaster1.xml" Id="R2f33d72089bf43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a9b7efa6a09428d" /><Relationship Type="http://schemas.openxmlformats.org/officeDocument/2006/relationships/notesMaster" Target="/ppt/notesMasters/notesMaster1.xml" Id="R3d061e9ef11e4b7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b1d1197c5bb403a" /><Relationship Type="http://schemas.openxmlformats.org/officeDocument/2006/relationships/notesMaster" Target="/ppt/notesMasters/notesMaster1.xml" Id="Rfadf4c64bdd443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53a9498a87d483c" /><Relationship Type="http://schemas.openxmlformats.org/officeDocument/2006/relationships/notesMaster" Target="/ppt/notesMasters/notesMaster1.xml" Id="Re8211527c7c642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62745cf0f64860" /><Relationship Type="http://schemas.openxmlformats.org/officeDocument/2006/relationships/notesMaster" Target="/ppt/notesMasters/notesMaster1.xml" Id="R2233fe56777d42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7c434d2e9e412d" /><Relationship Type="http://schemas.openxmlformats.org/officeDocument/2006/relationships/notesMaster" Target="/ppt/notesMasters/notesMaster1.xml" Id="R3588aea4b19943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eb3789a95a4028" /><Relationship Type="http://schemas.openxmlformats.org/officeDocument/2006/relationships/notesMaster" Target="/ppt/notesMasters/notesMaster1.xml" Id="R9caf833c6b32477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df01456291a4ac9" /><Relationship Type="http://schemas.openxmlformats.org/officeDocument/2006/relationships/notesMaster" Target="/ppt/notesMasters/notesMaster1.xml" Id="Ra9730b1d5d9c44f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55d5d44f2ce4687" /><Relationship Type="http://schemas.openxmlformats.org/officeDocument/2006/relationships/notesMaster" Target="/ppt/notesMasters/notesMaster1.xml" Id="R1eac114c6456445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Background image supplied by GB Growth Partners.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Background photo: “Panorama of Durres Port” by Matthias Krüttgen, Wikimedia Commons, CC0 1.0. Source: https://commons.wikimedia.org/wiki/File:Panorama_of_Durres_Port.jpg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Photo: “Panorama of Durres Port” by Matthias Krüttgen, Wikimedia Commons, CC0 1.0. Source: https://commons.wikimedia.org/wiki/File:Panorama_of_Durres_Port.jpg</a:t>
            </a:r>
          </a:p>
          <a:p xmlns:a="http://schemas.openxmlformats.org/drawingml/2006/main">
            <a:r>
              <a:t>Context sources: World Bank Albania overview and European Commission Albania accession page. Market attractiveness and cost claims require category-specific validation.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Background image supplied by GB Growth Partners.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dc1147c244f0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4efeb5624749da" /><Relationship Type="http://schemas.openxmlformats.org/officeDocument/2006/relationships/slideLayout" Target="/ppt/slideLayouts/slideLayout1.xml" Id="Re26ff6b4230040a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ff6b4230040a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6cfcc2f84d17" /><Relationship Type="http://schemas.openxmlformats.org/officeDocument/2006/relationships/image" Target="/ppt/media/image.jpeg" Id="Re4154031c6b24eae" /><Relationship Type="http://schemas.openxmlformats.org/officeDocument/2006/relationships/image" Target="/ppt/media/image.png" Id="Rb5fa3875e7a44536" /><Relationship Type="http://schemas.openxmlformats.org/officeDocument/2006/relationships/notesSlide" Target="/ppt/notesSlides/notesSlide1.xml" Id="R10fcb0c2b4d248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2742aa2148ef" /><Relationship Type="http://schemas.openxmlformats.org/officeDocument/2006/relationships/image" Target="/ppt/media/image4.jpeg" Id="R1a9dfa3b5e9147f1" /><Relationship Type="http://schemas.openxmlformats.org/officeDocument/2006/relationships/image" Target="/ppt/media/image4.png" Id="R93adcef86df94707" /><Relationship Type="http://schemas.openxmlformats.org/officeDocument/2006/relationships/notesSlide" Target="/ppt/notesSlides/notesSlide10.xml" Id="R46f8484b9bbc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d27ca77a413a" /><Relationship Type="http://schemas.openxmlformats.org/officeDocument/2006/relationships/image" Target="/ppt/media/image2.jpeg" Id="R8b3653bdf2804d96" /><Relationship Type="http://schemas.openxmlformats.org/officeDocument/2006/relationships/notesSlide" Target="/ppt/notesSlides/notesSlide2.xml" Id="Ref39e77ae1ca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f607c2c6444d" /><Relationship Type="http://schemas.openxmlformats.org/officeDocument/2006/relationships/notesSlide" Target="/ppt/notesSlides/notesSlide3.xml" Id="Re15ada94981c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a7af0e1c4831" /><Relationship Type="http://schemas.openxmlformats.org/officeDocument/2006/relationships/notesSlide" Target="/ppt/notesSlides/notesSlide4.xml" Id="R8974cdbc28fd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9aa413ed4cfd" /><Relationship Type="http://schemas.openxmlformats.org/officeDocument/2006/relationships/image" Target="/ppt/media/image3.jpeg" Id="Ra60def64268748d1" /><Relationship Type="http://schemas.openxmlformats.org/officeDocument/2006/relationships/notesSlide" Target="/ppt/notesSlides/notesSlide5.xml" Id="R3566358ba088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da80d0eb4fc0" /><Relationship Type="http://schemas.openxmlformats.org/officeDocument/2006/relationships/notesSlide" Target="/ppt/notesSlides/notesSlide6.xml" Id="Re334f3ecfd54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3a4074df4d14" /><Relationship Type="http://schemas.openxmlformats.org/officeDocument/2006/relationships/image" Target="/ppt/media/image2.png" Id="Rde7862e8c95f4e4d" /><Relationship Type="http://schemas.openxmlformats.org/officeDocument/2006/relationships/notesSlide" Target="/ppt/notesSlides/notesSlide7.xml" Id="R82f61ce1a58f427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1ef7b86344c5" /><Relationship Type="http://schemas.openxmlformats.org/officeDocument/2006/relationships/image" Target="/ppt/media/image3.png" Id="R32371871b45241d2" /><Relationship Type="http://schemas.openxmlformats.org/officeDocument/2006/relationships/notesSlide" Target="/ppt/notesSlides/notesSlide8.xml" Id="R5df58649b7724ee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aaea616a44ff" /><Relationship Type="http://schemas.openxmlformats.org/officeDocument/2006/relationships/notesSlide" Target="/ppt/notesSlides/notesSlide9.xml" Id="R35455118e966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154031c6b24eae"/>
          <a:srcRect xmlns:a="http://schemas.openxmlformats.org/drawingml/2006/main" l="0" t="12500" r="0" b="125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12951E-5EAE-41F0-AAB9-D3F08ACC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505572-41D2-4CBE-B5EF-C6DAD532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fa3875e7a44536"/>
          <a:stretch xmlns:a="http://schemas.openxmlformats.org/drawingml/2006/main"/>
        </p:blipFill>
        <p:spPr>
          <a:xfrm xmlns:a="http://schemas.openxmlformats.org/drawingml/2006/main">
            <a:off x="590550" y="585898"/>
            <a:ext cx="4095750" cy="39030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72842E-2493-42A3-9033-B59D90F6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000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Albania Market Entry &amp;</a:t>
            </a:r>
          </a:p>
          <a:p xmlns:a="http://schemas.openxmlformats.org/drawingml/2006/main">
            <a:pPr algn="l">
              <a:def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Commercial Growth Advisory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B4DEB9-7CD6-4A4B-93CF-F5B19A83F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86125"/>
            <a:ext cx="5715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E4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DCE4EA"/>
                </a:solidFill>
                <a:latin typeface="DejaVu Sans"/>
                <a:ea typeface="DejaVu Sans"/>
                <a:cs typeface="DejaVu Sans"/>
              </a:rPr>
              <a:t>Local Insight. Commercial Execution. Sustainable Growth.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66B634-EC34-4707-8C0C-60614E6E8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29740C-673B-4F00-A0E8-F529454A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62450"/>
            <a:ext cx="5810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Helping international companies enter, navigate and grow in Albania.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595D3F-F9BE-4E4B-83A2-D6B7C513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COMPANY PROFILE</a:t>
            </a:r>
          </a:p>
        </p:txBody>
      </p:sp>
    </p:spTree>
    <p:extLst>
      <p:ext uri="{BB962C8B-B14F-4D97-AF65-F5344CB8AC3E}">
        <p14:creationId xmlns:p14="http://schemas.microsoft.com/office/powerpoint/2010/main" val="85873430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9dfa3b5e9147f1"/>
          <a:srcRect xmlns:a="http://schemas.openxmlformats.org/drawingml/2006/main" l="18359" t="0" r="183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114EFC-E3B1-40AC-9AF3-74C3F4115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58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adcef86df94707"/>
          <a:stretch xmlns:a="http://schemas.openxmlformats.org/drawingml/2006/main"/>
        </p:blipFill>
        <p:spPr>
          <a:xfrm xmlns:a="http://schemas.openxmlformats.org/drawingml/2006/main">
            <a:off x="571500" y="590437"/>
            <a:ext cx="4000500" cy="381227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FA1E91-4463-4D6E-9731-3C49B8AA4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19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Ready To Explore Albania?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3F8591-9A40-462B-AF53-4DD82AD30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E9F0F2-4CAA-4345-B1CA-D56707A77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E4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DCE4EA"/>
                </a:solidFill>
                <a:latin typeface="DejaVu Sans"/>
                <a:ea typeface="DejaVu Sans"/>
                <a:cs typeface="DejaVu Sans"/>
              </a:rPr>
              <a:t>Local Insight. Commercial Execution. Sustainable Growth.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E7A1F8-412F-4327-83CB-F7926298D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Genti Biturku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184F93-9123-4F00-98B5-FECC92ED6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Founder &amp; Managing Consultant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5D7EC5-7DC3-4B7F-B76B-24A05844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gentibiturku@gmail.com</a:t>
            </a:r>
          </a:p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+355 69 204 0075</a:t>
            </a:r>
          </a:p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LinkedIn: Genti Biturku</a:t>
            </a:r>
          </a:p>
        </p:txBody>
      </p:sp>
    </p:spTree>
    <p:extLst>
      <p:ext uri="{BB962C8B-B14F-4D97-AF65-F5344CB8AC3E}">
        <p14:creationId xmlns:p14="http://schemas.microsoft.com/office/powerpoint/2010/main" val="83571803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F6A827-EB32-427D-A640-E8544604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Why Albania?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1B3E31-9137-4D5F-A22A-1FE81FF82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57B824-4ACC-4482-9A33-85B8AA590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A market of opportunity with room for growth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3653bdf2804d96"/>
          <a:srcRect xmlns:a="http://schemas.openxmlformats.org/drawingml/2006/main" l="38629" t="0" r="3862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B75B08-1F47-4740-98F6-DA03EA51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02BD86-DE2D-4DF2-B288-425990166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Strategic Location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83A218-04BF-49BE-8874-68833912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133600"/>
            <a:ext cx="3476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Gateway between Western Balkans and EU markets.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BAF602-049D-4552-BE03-1456FA071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CAA621-C635-48EE-86F0-0DB321D20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3372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Growing Economy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48B0CB-D9E5-48EB-A6CE-53248EFE5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33725"/>
            <a:ext cx="3476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Increasing consumption and investment activity.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0A74DE-7838-4E14-BB1C-996E2F3E7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38575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604731-AD3B-48B7-8EA6-71694C11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EU Integration Path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111243-F9E6-4E8B-94A0-A2009340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33850"/>
            <a:ext cx="3476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Continued alignment with European standards.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17A52E-8FDB-43B5-852E-5F3F3A3BD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5F3493-C95C-49AA-A59A-53AEB18A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3397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Competitive Cost Base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41F029-4523-4BD5-A0FA-D1D97B69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133975"/>
            <a:ext cx="3476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Efficient operating costs compared with many European markets.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CD8DBC-7DBC-41A0-A66F-4F06A6A44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38825"/>
            <a:ext cx="638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F970A1-8874-4B41-9C94-88F3AF80A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B9D0B1-1091-4E8C-A2A5-3334C738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337054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A1FD2BF-165B-47AA-8870-343C1A2D6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The Challenge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0EFF02-D7EF-477B-BAC7-604C23B8D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855E21-6AF9-4786-92A7-A8FABFA73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Entering Albania successfully requires more than market data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AB1151-364F-46DF-9ED9-81D4F9CB9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AED1F6-1E6A-444C-BE2C-9C9580BB7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050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Limited Market Visibility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72778B-27DD-4DA0-ACE5-D1DF5A19A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7175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Reliable information is often difficult to access.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495303-189A-4E71-A7B3-E3296C58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C2EAA6-B503-4DAC-907A-81EF630F3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143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58D555-65E2-412E-B0AF-63FBD6B0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1050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Partner Selection 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074EB5-FBDC-470A-900A-171A7558E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7175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Choosing the wrong distributor can delay growth.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E17FCD-F67A-4802-95C2-697A4E72B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2670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CF86A4-2F0D-4485-8AD0-FDA710FB1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67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9B2E14-75EF-4975-8515-EB386760E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290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Regulatory Complexity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59D731-B9F6-45C7-A8E4-85A719538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9575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Local procedures require knowledge and coordination.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2E15BA-E2BF-4B44-9FAB-4EA77A0F7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910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A52C3D-0272-49FC-B313-25502216C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667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149F31-3155-4A55-9CF2-4A173F0A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629025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Execution Risk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A21B41-A35B-494F-8D90-845869D91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95750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Many market entries lose momentum during implementation.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BD603A-FFDE-4103-9EFD-C714035C8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7910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F15561-2BED-47BD-A0FF-249FDCAEC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81625"/>
            <a:ext cx="10572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AFFB92-094A-4BE6-8186-3833AE86C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476875"/>
            <a:ext cx="1000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GB Growth Partners reduces uncertainty and accelerates commercial decision-making.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A8AC7C-049B-494D-A485-3728FD16A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5578FF-86CB-4544-BB33-83C8F790F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663483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5E7764-DBBF-4ECA-9A5F-EA96175D1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What We Do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91BE58-1337-416E-987A-D29A6D138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27D476-D5A9-489B-AB5B-886B4469A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7A1B88-B9D2-4550-AEA9-A60AD7AD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895475"/>
            <a:ext cx="3381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Market Intelligence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87ABFD-E8AD-40C5-AD4A-65E810DF9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95475"/>
            <a:ext cx="5953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Market size, competition, pricing and route-to-market assessment.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02331B-F5B1-4C41-B81E-C9DCD9AB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7652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0E546C-B57A-44FB-ACCA-A58F7459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81325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16ACA1-AB1C-4668-954F-AD72A90D0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24175"/>
            <a:ext cx="3381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Partner Search &amp; Assessment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762EE7-E919-4158-9BD5-3DF485623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924175"/>
            <a:ext cx="5953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Identification and evaluation of distributors and commercial partners.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03C542-CF78-49B4-A210-A1D7A5766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0522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F10BD6-8AEF-4EDF-AC57-F7ED9E1F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0025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D25648-80A1-4280-BD99-0AC879F99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52875"/>
            <a:ext cx="3381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Market Entry Strategy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036735-D175-47DB-B29C-C776FB646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52875"/>
            <a:ext cx="5953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Go-to-market design, launch planning and commercial priorities.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6C53DF-BE8F-4C24-9382-F19BF5B62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3392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9D0450-5566-4FE7-934B-7B845F22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38725"/>
            <a:ext cx="57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41F510-B15D-4079-81BC-DC37FEFB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981575"/>
            <a:ext cx="3381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Commercial Representation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24840F-0174-4C19-A814-B05AB0230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981575"/>
            <a:ext cx="5953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Ongoing local support, partner management and business development.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B485A2-AFA3-4F23-989D-BA5E6D409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6262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606720-2F14-4170-838F-4412A749C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12862F-AB82-4966-8E5A-AE8D30C0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075149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0def64268748d1"/>
          <a:srcRect xmlns:a="http://schemas.openxmlformats.org/drawingml/2006/main" l="0" t="7813" r="0" b="78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9C562E-D648-456A-950F-ADF96D3DF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381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828E42-1DD6-4D55-8EC1-4AB41B37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Why GB Growth Partners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7D24CC-A067-43F3-8D70-1DA69DE69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C73BA0-0A25-4F55-BBC4-A0CE2052A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2619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BEF10F-E611-447E-B6E2-CD0F985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Local Network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1DBF77-257B-4FE3-A8E4-276EC8F1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2714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Relationships across distributors, retailers and key stakeholders.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281895-55E3-47B7-8661-A5E9FB61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2095500"/>
            <a:ext cx="2619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2A2E41-8539-4E59-8304-0FC3E08D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2247900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Commercial Experience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659E0C-6185-4A1F-8F94-8B3DF3A02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2628900"/>
            <a:ext cx="2714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Over 20 years of commercial leadership in Albania.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18A137-51A1-4837-8B81-F59B2424E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2619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131C99-45B8-4CEE-8CD7-B9F8D7439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Independent Advice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7F739E-F466-4BC7-8CBF-9161BADD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0025"/>
            <a:ext cx="2714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Recommendations grounded in market reality.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774049-6F1C-42D0-A6AA-BFB1DE394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3476625"/>
            <a:ext cx="2619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813FE1-D612-40E8-BA9D-93E458E3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3629025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Execution Focus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20F90D-96C0-45BB-A7B3-68AA2D5E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5725" y="4010025"/>
            <a:ext cx="2714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Support that continues beyond strategy.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70D2E9-0EB4-4FFC-9575-4A8E823C5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609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We do not simply advise. We help clients execute.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FB6811-AD36-4250-ADE0-87BA18688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B1C179-9FD9-4959-BA9F-93BF20E2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002902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334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407636-9791-4B5B-959E-0C605DB38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Our Market Entry Framework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2FC803-9387-4954-B972-1141236BC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ED94F2-A410-4A13-A750-1EA640811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A disciplined path from the first question to market execution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B842F4-EFC1-4D16-9B4D-049A33780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8500B-F992-4EC5-B293-DCFF5125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CCB673-2973-4DDA-B345-0D4D7E34E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UNDERSTAND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7E64F7-3222-48DD-BD7D-6BBFCFE3B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2190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Objectives, economics and success criteria.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B7E440-4CC4-4C33-91C1-297ACA2E1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000375"/>
            <a:ext cx="26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33EB8F-9E99-428E-95A1-F47C2D98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33625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06913F-C610-4B96-982E-F615BB37A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5336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5480C0-75A9-4831-ADB2-66ACE918D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952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VALIDATE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D0C830-792D-4DFF-AE89-B51EBB6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76625"/>
            <a:ext cx="2190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Demand, competition and channel dynamics.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1079CE-58AA-47F3-A103-EE869842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000375"/>
            <a:ext cx="26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D554F4-339C-4B40-9C7E-2D519273D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33625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9CE6B2-5581-48FC-B99A-18675A2E8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5336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32852D-5CFE-4C31-B4A9-5C1E28BC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52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BUILD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E8386E-0D70-4C24-990A-07B70532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76625"/>
            <a:ext cx="2190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Market entry plan and partner strategy.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B8D7C8-7D6B-45BF-A8EC-820EC126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00375"/>
            <a:ext cx="26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403262-2502-4C0F-92FC-5FF94C380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333625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8D746D-6869-4B00-A7FB-39709B13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5336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6B05D8-2924-4BF4-91E0-99FB63A72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952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EXECUTE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C38AB5C-8047-4CD9-A87B-FFD66182B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476625"/>
            <a:ext cx="2190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CBD6DE"/>
                </a:solidFill>
                <a:latin typeface="DejaVu Sans"/>
                <a:ea typeface="DejaVu Sans"/>
                <a:cs typeface="DejaVu Sans"/>
              </a:rPr>
              <a:t>Commercial implementation and local support.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AE47DD-925B-4616-94E2-05E274D9D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12DD91-F3AB-4534-A544-BDD077A6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B9C5CE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7684997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7862e8c95f4e4d"/>
          <a:srcRect xmlns:a="http://schemas.openxmlformats.org/drawingml/2006/main" l="11030" t="0" r="110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23862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9C161E-B13E-4AE9-9AB8-AFD65A17F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0"/>
            <a:ext cx="142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ED5A47-97ED-4DDD-9ACB-4AC1A8A64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23875"/>
            <a:ext cx="657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FOUNDER &amp; MANAGING CONSULTANT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D02D87-368B-4FCD-9599-7B85AD52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87630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Genti Biturku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D2F4B8-2DAD-4DA6-9ABF-1DC50D9FF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40970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Founder &amp; Managing Consultant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640BD9-17FE-4B18-9B6F-5A72FB77C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9550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20+ Years Commercial Leadership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F81078-FBEF-4123-8854-5C4F88EDF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67000"/>
            <a:ext cx="590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3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52CA75-89A7-47EE-ABB9-9DBA7C1AA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146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INDUSTRY EXPERIENCE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5BED4F-4B08-4DBD-A976-FE51B65F4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38500"/>
            <a:ext cx="2762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FMCG</a:t>
            </a:r>
          </a:p>
          <a:p xmlns:a="http://schemas.openxmlformats.org/drawingml/2006/main">
            <a:pPr algn="l">
              <a:def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Telecommunications</a:t>
            </a:r>
          </a:p>
          <a:p xmlns:a="http://schemas.openxmlformats.org/drawingml/2006/main">
            <a:pPr algn="l">
              <a:def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Construction Materials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3F9625-B7A9-4AB7-869A-2F39A9681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146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CORE EXPERTISE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182B03-98B4-4B9B-B969-ED67EE540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385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Market Entry</a:t>
            </a:r>
          </a:p>
          <a:p xmlns:a="http://schemas.openxmlformats.org/drawingml/2006/main">
            <a:pPr algn="l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Business Development</a:t>
            </a:r>
          </a:p>
          <a:p xmlns:a="http://schemas.openxmlformats.org/drawingml/2006/main">
            <a:pPr algn="l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Distributor Development</a:t>
            </a:r>
          </a:p>
          <a:p xmlns:a="http://schemas.openxmlformats.org/drawingml/2006/main">
            <a:pPr algn="l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Route-to-Market</a:t>
            </a:r>
          </a:p>
          <a:p xmlns:a="http://schemas.openxmlformats.org/drawingml/2006/main">
            <a:pPr algn="l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Commercial Strategy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64999D-964B-4572-A5E9-6840CD870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191125"/>
            <a:ext cx="6191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29E98E-CE86-4453-A64C-B5AF3586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257800"/>
            <a:ext cx="571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Combining strategic thinking with practical commercial execution in Albania.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5ABECB-0EC8-4CA1-86F3-17974BB0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8527CC-2419-4F06-918B-F075FB0E1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5071791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CB0969-B29C-46DD-BB34-38F836F8D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Extended Local Capabilities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DFC714-709A-43C2-B677-C3B1356AC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0A9AE2-8F20-401C-85D8-8B1CD4F5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One point of accountability with access to specialist expertise when required.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371871b45241d2"/>
          <a:stretch xmlns:a="http://schemas.openxmlformats.org/drawingml/2006/main"/>
        </p:blipFill>
        <p:spPr>
          <a:xfrm xmlns:a="http://schemas.openxmlformats.org/drawingml/2006/main">
            <a:off x="4238625" y="2990064"/>
            <a:ext cx="3714750" cy="353996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ED3E82-580F-4C0F-96EE-C7207C36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810000"/>
            <a:ext cx="3333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1EFC3F-F5B2-4444-A691-E522A2ED2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1907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D49EBD-BAB1-44A1-BBEE-DCA4405ED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3050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Legal Support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61FDBA-661E-461A-B23C-84F91C1F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43375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2D2B5D-1D26-494B-8B7F-3AC2AFCCB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576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Regulatory Advisors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0628E0-18A3-484C-9F4C-74A5EDF8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5143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55AF79-7AA3-40B8-838C-19A57AC4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52578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Recruitment Partners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A6EE4E-D856-4D1E-A3F0-AD3C0B197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143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F4271F-0616-44A1-9657-13F05D1E7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578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Industry Specialists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C9EC28-CED9-4958-89E1-896AD2C8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4143375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09C622-C75B-41D4-AE4B-5BE96DFF0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425767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Market Research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E99265-BE73-46FD-9E95-BC770FAE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1907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F2EE24-3B2F-48E7-8075-E2A4A52E2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050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Commercial Experts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D3235A-ED8F-4038-9F61-D5B349BFD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A15AFE-5A9F-470F-85FC-272D9D923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217478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4216A0-D41E-4E46-BE99-8728AD4E7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Example Engagement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E876BF-9BBB-4F66-BE92-6A83659D1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33ABD6-A687-4AE6-BEE1-EE033162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304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1C4767-965A-4DBA-B0B9-E214B8FD6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CHALLENGE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DC8BE2-CB95-4F8D-B659-BCB7C3E7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14625"/>
            <a:ext cx="304800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International company evaluating commercial opportunities in Albania.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2F93BF-8F2F-44AB-B2AE-781525553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00250"/>
            <a:ext cx="304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0C8C03-A8C0-4724-B5AD-BD0F4C433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2098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APPROACH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1320D7-A740-4C39-9A3F-923EEE55B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714625"/>
            <a:ext cx="304800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Market assessment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Channel review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Competitor analysis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Distributor evaluation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1FA45A-820B-4082-AA8E-C5E9F0227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00250"/>
            <a:ext cx="304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F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C71583-687A-4C75-814B-C38044B9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098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C9A24F"/>
                </a:solidFill>
                <a:latin typeface="DejaVu Sans"/>
                <a:ea typeface="DejaVu Sans"/>
                <a:cs typeface="DejaVu Sans"/>
              </a:rPr>
              <a:t>OUTCOME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7D79F9-F27A-4849-ACF5-A6C4539B1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714625"/>
            <a:ext cx="304800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Clear market entry recommendation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Qualified partner shortlist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Launch roadmap</a:t>
            </a:r>
          </a:p>
          <a:p xmlns:a="http://schemas.openxmlformats.org/drawingml/2006/main">
            <a:pPr algn="l">
              <a:def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142434"/>
                </a:solidFill>
                <a:latin typeface="DejaVu Sans"/>
                <a:ea typeface="DejaVu Sans"/>
                <a:cs typeface="DejaVu Sans"/>
              </a:rPr>
              <a:t>Reduced commercial risk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7C4466-61D3-47C0-9DE3-A5994ED72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103346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E9439A-8672-4272-91FE-64908578A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05450"/>
            <a:ext cx="98583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 focused engagement turns an open market question into a practical entry decision.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F04074-0BF1-48B8-868A-40F3B54F2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GB GROWTH PARTNERS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E3A062-1AB3-462E-A1F7-DFFDC939B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667584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702122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2026-09-15T21:23:36.5220000Z</dcterms:created>
  <dcterms:modified xsi:type="dcterms:W3CDTF">2026-09-15T21:23:36.5220000Z</dcterms:modified>
</coreProperties>
</file>